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84" y="1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5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731520"/>
            <a:ext cx="3657600" cy="3657600"/>
          </a:xfrm>
          <a:prstGeom prst="ellipse">
            <a:avLst/>
          </a:prstGeom>
          <a:solidFill>
            <a:srgbClr val="E94560">
              <a:alpha val="25000"/>
            </a:srgbClr>
          </a:solidFill>
          <a:ln w="12700">
            <a:solidFill>
              <a:srgbClr val="E94560">
                <a:alpha val="2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731520" y="3200400"/>
            <a:ext cx="2743200" cy="2743200"/>
          </a:xfrm>
          <a:prstGeom prst="ellipse">
            <a:avLst/>
          </a:prstGeom>
          <a:solidFill>
            <a:srgbClr val="0F3460">
              <a:alpha val="40000"/>
            </a:srgbClr>
          </a:solidFill>
          <a:ln w="12700">
            <a:solidFill>
              <a:srgbClr val="0F3460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548640"/>
            <a:ext cx="2560320" cy="411480"/>
          </a:xfrm>
          <a:prstGeom prst="roundRect">
            <a:avLst>
              <a:gd name="adj" fmla="val 11111"/>
            </a:avLst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54864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2026 안산 성평등기금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1143000"/>
            <a:ext cx="7315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/>
              <a:t>캡컷과 AI로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548640" y="1828800"/>
            <a:ext cx="7772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E94560"/>
                </a:solidFill>
              </a:rPr>
              <a:t>완성하는 </a:t>
            </a:r>
            <a:r>
              <a:rPr lang="en-US" sz="4600" b="1" dirty="0" err="1">
                <a:solidFill>
                  <a:srgbClr val="E94560"/>
                </a:solidFill>
              </a:rPr>
              <a:t>숏폼</a:t>
            </a:r>
            <a:r>
              <a:rPr lang="en-US" sz="4600" b="1" dirty="0">
                <a:solidFill>
                  <a:srgbClr val="E94560"/>
                </a:solidFill>
              </a:rPr>
              <a:t> 브</a:t>
            </a:r>
            <a:r>
              <a:rPr lang="ko-KR" altLang="en-US" sz="4600" b="1" dirty="0">
                <a:solidFill>
                  <a:srgbClr val="E94560"/>
                </a:solidFill>
              </a:rPr>
              <a:t>랜</a:t>
            </a:r>
            <a:r>
              <a:rPr lang="en-US" sz="4600" b="1" dirty="0">
                <a:solidFill>
                  <a:srgbClr val="E94560"/>
                </a:solidFill>
              </a:rPr>
              <a:t>딩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548640" y="274320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유튜브 쇼츠로 나만의 채널을 브랜드로 만드는 2시간</a:t>
            </a:r>
          </a:p>
        </p:txBody>
      </p:sp>
      <p:sp>
        <p:nvSpPr>
          <p:cNvPr id="9" name="Shape 7"/>
          <p:cNvSpPr/>
          <p:nvPr/>
        </p:nvSpPr>
        <p:spPr>
          <a:xfrm>
            <a:off x="548640" y="3429000"/>
            <a:ext cx="4114800" cy="1188720"/>
          </a:xfrm>
          <a:prstGeom prst="roundRect">
            <a:avLst>
              <a:gd name="adj" fmla="val 7692"/>
            </a:avLst>
          </a:prstGeom>
          <a:solidFill>
            <a:srgbClr val="0F3460">
              <a:alpha val="60000"/>
            </a:srgbClr>
          </a:solidFill>
          <a:ln w="12700">
            <a:solidFill>
              <a:srgbClr val="0F3460">
                <a:alpha val="6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352044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짱언니 장현옥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E2E8F0"/>
                </a:solidFill>
              </a:rPr>
              <a:t>디지털브랜딩 전문강사 | 유튜브 장현옥TV</a:t>
            </a:r>
            <a:endParaRPr lang="en-US" sz="1800" dirty="0"/>
          </a:p>
          <a:p>
            <a:pPr marL="0" indent="0">
              <a:buNone/>
            </a:pPr>
            <a:r>
              <a:rPr lang="en-US" sz="1300" dirty="0">
                <a:solidFill>
                  <a:srgbClr val="FFD166"/>
                </a:solidFill>
              </a:rPr>
              <a:t>총 </a:t>
            </a:r>
            <a:r>
              <a:rPr lang="en-US" sz="1300" dirty="0" err="1">
                <a:solidFill>
                  <a:srgbClr val="FFD166"/>
                </a:solidFill>
              </a:rPr>
              <a:t>팔로워</a:t>
            </a:r>
            <a:r>
              <a:rPr lang="en-US" sz="1300" dirty="0">
                <a:solidFill>
                  <a:srgbClr val="FFD166"/>
                </a:solidFill>
              </a:rPr>
              <a:t> 29,320명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669280" y="3429000"/>
            <a:ext cx="3200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/>
              <a:t>📅  2026. 7. 7 (화)</a:t>
            </a:r>
          </a:p>
          <a:p>
            <a:pPr marL="0" indent="0">
              <a:buNone/>
            </a:pPr>
            <a:r>
              <a:rPr lang="en-US" sz="1400" dirty="0"/>
              <a:t>⏰  오전 10시 ~ 12시</a:t>
            </a:r>
          </a:p>
          <a:p>
            <a:pPr marL="0" indent="0">
              <a:buNone/>
            </a:pPr>
            <a:r>
              <a:rPr lang="en-US" sz="1400" dirty="0"/>
              <a:t>💻  노트북 필수 지참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2194560" cy="384048"/>
          </a:xfrm>
          <a:prstGeom prst="roundRect">
            <a:avLst>
              <a:gd name="adj" fmla="val 11905"/>
            </a:avLst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</a:rPr>
              <a:t>AI 콘텐츠 기획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/>
              <a:t>무엇을 찍을지 막막하다면?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2801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6D6A0"/>
                </a:solidFill>
              </a:rPr>
              <a:t>챗GPT한테 물어보면 됩니다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457200" y="1783080"/>
            <a:ext cx="8321040" cy="1554480"/>
          </a:xfrm>
          <a:prstGeom prst="roundRect">
            <a:avLst>
              <a:gd name="adj" fmla="val 7059"/>
            </a:avLst>
          </a:prstGeom>
          <a:solidFill>
            <a:srgbClr val="0F3460">
              <a:alpha val="80000"/>
            </a:srgbClr>
          </a:solidFill>
          <a:ln w="12700">
            <a:solidFill>
              <a:srgbClr val="06D6A0">
                <a:alpha val="7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874520"/>
            <a:ext cx="7955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D6A0"/>
                </a:solidFill>
              </a:rPr>
              <a:t>💬  챗GPT 프롬프트 예시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</a:rPr>
              <a:t>"나는 [직책/역할]이고 [주제]를 알리고 싶어.</a:t>
            </a:r>
            <a:endParaRPr lang="en-US" sz="1400" dirty="0"/>
          </a:p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</a:rPr>
              <a:t>유튜브 쇼츠용 45초 대본을 써줘.</a:t>
            </a:r>
            <a:endParaRPr lang="en-US" sz="1400" dirty="0"/>
          </a:p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</a:rPr>
              <a:t>첫 3초는 궁금하게 시작하고, 마지막엔 구독 유도 문장으로 끝내줘."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3474720"/>
            <a:ext cx="4023360" cy="1234440"/>
          </a:xfrm>
          <a:prstGeom prst="roundRect">
            <a:avLst>
              <a:gd name="adj" fmla="val 6667"/>
            </a:avLst>
          </a:prstGeom>
          <a:solidFill>
            <a:srgbClr val="EF4444">
              <a:alpha val="18000"/>
            </a:srgbClr>
          </a:solidFill>
          <a:ln w="12700">
            <a:solidFill>
              <a:srgbClr val="EF4444">
                <a:alpha val="5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35661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F4444"/>
                </a:solidFill>
              </a:rPr>
              <a:t>❌  나쁜 시작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3931920"/>
            <a:ext cx="3657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/>
              <a:t>"안녕하세요, 오늘은~"</a:t>
            </a:r>
          </a:p>
        </p:txBody>
      </p:sp>
      <p:sp>
        <p:nvSpPr>
          <p:cNvPr id="12" name="Shape 10"/>
          <p:cNvSpPr/>
          <p:nvPr/>
        </p:nvSpPr>
        <p:spPr>
          <a:xfrm>
            <a:off x="4754880" y="3474720"/>
            <a:ext cx="4023360" cy="1234440"/>
          </a:xfrm>
          <a:prstGeom prst="roundRect">
            <a:avLst>
              <a:gd name="adj" fmla="val 6667"/>
            </a:avLst>
          </a:prstGeom>
          <a:solidFill>
            <a:srgbClr val="06D6A0">
              <a:alpha val="18000"/>
            </a:srgbClr>
          </a:solidFill>
          <a:ln w="12700">
            <a:solidFill>
              <a:srgbClr val="06D6A0">
                <a:alpha val="5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37760" y="35661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D6A0"/>
                </a:solidFill>
              </a:rPr>
              <a:t>✅  좋은 시작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44955" y="3863340"/>
            <a:ext cx="3841845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/>
              <a:t>"이거 모르면 손해예요" / "저 이거 해봤는데요"</a:t>
            </a:r>
          </a:p>
        </p:txBody>
      </p:sp>
      <p:sp>
        <p:nvSpPr>
          <p:cNvPr id="15" name="Text 13"/>
          <p:cNvSpPr/>
          <p:nvPr/>
        </p:nvSpPr>
        <p:spPr>
          <a:xfrm>
            <a:off x="457200" y="47548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D166"/>
                </a:solidFill>
              </a:rPr>
              <a:t>처음 3초 안에 못 잡으면 스크롤 넘어갑니다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2560320" cy="384048"/>
          </a:xfrm>
          <a:prstGeom prst="roundRect">
            <a:avLst>
              <a:gd name="adj" fmla="val 11905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콘텐츠 유형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</a:rPr>
              <a:t>우리한테 맞는 쇼츠는?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11480" y="1463040"/>
            <a:ext cx="1965960" cy="3200400"/>
          </a:xfrm>
          <a:prstGeom prst="roundRect">
            <a:avLst>
              <a:gd name="adj" fmla="val 5581"/>
            </a:avLst>
          </a:prstGeom>
          <a:solidFill>
            <a:srgbClr val="E94560">
              <a:alpha val="90000"/>
            </a:srgbClr>
          </a:solidFill>
          <a:ln w="12700">
            <a:solidFill>
              <a:srgbClr val="E94560">
                <a:alpha val="9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11480" y="160020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000000"/>
                </a:solidFill>
              </a:rPr>
              <a:t>🙋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40080" y="2331720"/>
            <a:ext cx="1508760" cy="320040"/>
          </a:xfrm>
          <a:prstGeom prst="roundRect">
            <a:avLst>
              <a:gd name="adj" fmla="val 14286"/>
            </a:avLst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233172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최강 추천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11480" y="278892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2E"/>
                </a:solidFill>
              </a:rPr>
              <a:t>내가 해봤어요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" y="3337560"/>
            <a:ext cx="1965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직접 경험 공유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제일 강한 유형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532888" y="1463040"/>
            <a:ext cx="1965960" cy="3200400"/>
          </a:xfrm>
          <a:prstGeom prst="roundRect">
            <a:avLst>
              <a:gd name="adj" fmla="val 5581"/>
            </a:avLst>
          </a:prstGeom>
          <a:solidFill>
            <a:srgbClr val="0F3460">
              <a:alpha val="90000"/>
            </a:srgbClr>
          </a:solidFill>
          <a:ln w="12700">
            <a:solidFill>
              <a:srgbClr val="0F3460">
                <a:alpha val="9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532888" y="160020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000000"/>
                </a:solidFill>
              </a:rPr>
              <a:t>💡</a:t>
            </a:r>
            <a:endParaRPr lang="en-US" sz="3400" dirty="0"/>
          </a:p>
        </p:txBody>
      </p:sp>
      <p:sp>
        <p:nvSpPr>
          <p:cNvPr id="13" name="Shape 11"/>
          <p:cNvSpPr/>
          <p:nvPr/>
        </p:nvSpPr>
        <p:spPr>
          <a:xfrm>
            <a:off x="2761488" y="2331720"/>
            <a:ext cx="1508760" cy="320040"/>
          </a:xfrm>
          <a:prstGeom prst="roundRect">
            <a:avLst>
              <a:gd name="adj" fmla="val 14286"/>
            </a:avLst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61488" y="233172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정보형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532888" y="278892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chemeClr val="bg1"/>
                </a:solidFill>
              </a:rPr>
              <a:t>몰랐죠?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2532888" y="3337560"/>
            <a:ext cx="1965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정보 제공형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유용한 팁 공유</a:t>
            </a:r>
          </a:p>
        </p:txBody>
      </p:sp>
      <p:sp>
        <p:nvSpPr>
          <p:cNvPr id="17" name="Shape 15"/>
          <p:cNvSpPr/>
          <p:nvPr/>
        </p:nvSpPr>
        <p:spPr>
          <a:xfrm>
            <a:off x="4654296" y="1463040"/>
            <a:ext cx="1965960" cy="3200400"/>
          </a:xfrm>
          <a:prstGeom prst="roundRect">
            <a:avLst>
              <a:gd name="adj" fmla="val 5581"/>
            </a:avLst>
          </a:prstGeom>
          <a:solidFill>
            <a:srgbClr val="0D9488">
              <a:alpha val="90000"/>
            </a:srgbClr>
          </a:solidFill>
          <a:ln w="12700">
            <a:solidFill>
              <a:srgbClr val="0D9488">
                <a:alpha val="9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654296" y="160020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000000"/>
                </a:solidFill>
              </a:rPr>
              <a:t>👆</a:t>
            </a:r>
            <a:endParaRPr lang="en-US" sz="3400" dirty="0"/>
          </a:p>
        </p:txBody>
      </p:sp>
      <p:sp>
        <p:nvSpPr>
          <p:cNvPr id="19" name="Shape 17"/>
          <p:cNvSpPr/>
          <p:nvPr/>
        </p:nvSpPr>
        <p:spPr>
          <a:xfrm>
            <a:off x="4882896" y="2331720"/>
            <a:ext cx="1508760" cy="320040"/>
          </a:xfrm>
          <a:prstGeom prst="roundRect">
            <a:avLst>
              <a:gd name="adj" fmla="val 14286"/>
            </a:avLst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82896" y="233172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참여형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654296" y="278892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2E"/>
                </a:solidFill>
              </a:rPr>
              <a:t>따라해보세요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654296" y="3337560"/>
            <a:ext cx="1965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실습형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시청자 참여 유도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775704" y="1463040"/>
            <a:ext cx="1965960" cy="3200400"/>
          </a:xfrm>
          <a:prstGeom prst="roundRect">
            <a:avLst>
              <a:gd name="adj" fmla="val 5581"/>
            </a:avLst>
          </a:prstGeom>
          <a:solidFill>
            <a:srgbClr val="D97706">
              <a:alpha val="90000"/>
            </a:srgbClr>
          </a:solidFill>
          <a:ln w="12700">
            <a:solidFill>
              <a:srgbClr val="D97706">
                <a:alpha val="9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775704" y="1600200"/>
            <a:ext cx="1965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000000"/>
                </a:solidFill>
              </a:rPr>
              <a:t>❓</a:t>
            </a:r>
            <a:endParaRPr lang="en-US" sz="3400" dirty="0"/>
          </a:p>
        </p:txBody>
      </p:sp>
      <p:sp>
        <p:nvSpPr>
          <p:cNvPr id="25" name="Shape 23"/>
          <p:cNvSpPr/>
          <p:nvPr/>
        </p:nvSpPr>
        <p:spPr>
          <a:xfrm>
            <a:off x="7004304" y="2331720"/>
            <a:ext cx="1508760" cy="320040"/>
          </a:xfrm>
          <a:prstGeom prst="roundRect">
            <a:avLst>
              <a:gd name="adj" fmla="val 14286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004304" y="233172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훅형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775704" y="278892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2E"/>
                </a:solidFill>
              </a:rPr>
              <a:t>이게 뭔지 아세요?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775704" y="3337560"/>
            <a:ext cx="1965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질문형 훅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궁금증 자극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57200" y="4709160"/>
            <a:ext cx="8321040" cy="347472"/>
          </a:xfrm>
          <a:prstGeom prst="roundRect">
            <a:avLst>
              <a:gd name="adj" fmla="val 21053"/>
            </a:avLst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470916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D166"/>
                </a:solidFill>
              </a:rPr>
              <a:t>💡  챗GPT에게 각 유형의 대본을 뽑아달라고 해보세요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그림 46">
            <a:extLst>
              <a:ext uri="{FF2B5EF4-FFF2-40B4-BE49-F238E27FC236}">
                <a16:creationId xmlns:a16="http://schemas.microsoft.com/office/drawing/2014/main" id="{9B8AE93B-5ED6-B59B-2361-DD89F6EB9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035" y="2327445"/>
            <a:ext cx="581106" cy="64779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57200" y="274320"/>
            <a:ext cx="1645920" cy="384048"/>
          </a:xfrm>
          <a:prstGeom prst="roundRect">
            <a:avLst>
              <a:gd name="adj" fmla="val 11905"/>
            </a:avLst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저작권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276464" y="777123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</a:rPr>
              <a:t>올리기 전에 꼭 알아야 할 것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8321040" cy="594360"/>
          </a:xfrm>
          <a:prstGeom prst="roundRect">
            <a:avLst>
              <a:gd name="adj" fmla="val 11765"/>
            </a:avLst>
          </a:prstGeom>
          <a:solidFill>
            <a:srgbClr val="0F3460">
              <a:alpha val="90000"/>
            </a:srgbClr>
          </a:solidFill>
          <a:ln w="12700">
            <a:solidFill>
              <a:srgbClr val="0F3460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4464" y="1588125"/>
            <a:ext cx="7955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</a:rPr>
              <a:t>저작권 = 내 생각·감정을 스스로 창작하여 표현한 결과물에 주어지는 독점적 법적 권리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965960" cy="2286000"/>
          </a:xfrm>
          <a:prstGeom prst="roundRect">
            <a:avLst>
              <a:gd name="adj" fmla="val 5581"/>
            </a:avLst>
          </a:prstGeom>
          <a:noFill/>
          <a:ln w="12700">
            <a:solidFill>
              <a:srgbClr val="0F3460">
                <a:alpha val="9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" y="242316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914400" y="2999232"/>
            <a:ext cx="1051560" cy="292608"/>
          </a:xfrm>
          <a:prstGeom prst="roundRect">
            <a:avLst>
              <a:gd name="adj" fmla="val 15625"/>
            </a:avLst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999232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BY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3364992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</a:rPr>
              <a:t>저작권표시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3749040"/>
            <a:ext cx="1965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/>
              <a:t>원저작자를 반드시 표기</a:t>
            </a:r>
          </a:p>
        </p:txBody>
      </p:sp>
      <p:sp>
        <p:nvSpPr>
          <p:cNvPr id="13" name="Shape 11"/>
          <p:cNvSpPr/>
          <p:nvPr/>
        </p:nvSpPr>
        <p:spPr>
          <a:xfrm>
            <a:off x="2578608" y="2331720"/>
            <a:ext cx="1965960" cy="2286000"/>
          </a:xfrm>
          <a:prstGeom prst="roundRect">
            <a:avLst>
              <a:gd name="adj" fmla="val 5581"/>
            </a:avLst>
          </a:prstGeom>
          <a:noFill/>
          <a:ln w="12700">
            <a:solidFill>
              <a:srgbClr val="E94560">
                <a:alpha val="9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578608" y="242316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3035808" y="2999232"/>
            <a:ext cx="1051560" cy="292608"/>
          </a:xfrm>
          <a:prstGeom prst="roundRect">
            <a:avLst>
              <a:gd name="adj" fmla="val 15625"/>
            </a:avLst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35808" y="2999232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NC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578608" y="3364992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</a:rPr>
              <a:t>비영리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578608" y="3749040"/>
            <a:ext cx="1965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</a:rPr>
              <a:t>상업적 용도 사용 불가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00016" y="2331720"/>
            <a:ext cx="1965960" cy="2286000"/>
          </a:xfrm>
          <a:prstGeom prst="roundRect">
            <a:avLst>
              <a:gd name="adj" fmla="val 5581"/>
            </a:avLst>
          </a:prstGeom>
          <a:noFill/>
          <a:ln w="12700">
            <a:solidFill>
              <a:srgbClr val="D97706">
                <a:alpha val="9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700016" y="242316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1" name="Shape 19"/>
          <p:cNvSpPr/>
          <p:nvPr/>
        </p:nvSpPr>
        <p:spPr>
          <a:xfrm>
            <a:off x="5157216" y="2999232"/>
            <a:ext cx="105156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57216" y="2999232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ND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700016" y="3364992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</a:rPr>
              <a:t>변경금지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700016" y="3749040"/>
            <a:ext cx="1965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</a:rPr>
              <a:t>원본 형태 그대로만 사용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821424" y="2331720"/>
            <a:ext cx="1965960" cy="2286000"/>
          </a:xfrm>
          <a:prstGeom prst="roundRect">
            <a:avLst>
              <a:gd name="adj" fmla="val 5581"/>
            </a:avLst>
          </a:prstGeom>
          <a:noFill/>
          <a:ln w="12700">
            <a:solidFill>
              <a:srgbClr val="0D9488">
                <a:alpha val="9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821424" y="2423160"/>
            <a:ext cx="1965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7278624" y="2999232"/>
            <a:ext cx="1051560" cy="292608"/>
          </a:xfrm>
          <a:prstGeom prst="roundRect">
            <a:avLst>
              <a:gd name="adj" fmla="val 15625"/>
            </a:avLst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78624" y="2999232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SA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821424" y="3364992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</a:rPr>
              <a:t>동일조건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719316" y="3749040"/>
            <a:ext cx="2170176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</a:rPr>
              <a:t>같은 라이선스로만 2차 창작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4748B"/>
                </a:solidFill>
              </a:rPr>
              <a:t>출처: 한국저작권위원회 copyright.or.kr</a:t>
            </a:r>
            <a:endParaRPr lang="en-US" sz="1100" dirty="0"/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F9850C0E-C235-81A5-FA50-1B8202C31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731520"/>
            <a:ext cx="819264" cy="83831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A84E3E7E-7619-6B6B-189F-F9D6C0443A1F}"/>
              </a:ext>
            </a:extLst>
          </p:cNvPr>
          <p:cNvSpPr txBox="1"/>
          <p:nvPr/>
        </p:nvSpPr>
        <p:spPr>
          <a:xfrm>
            <a:off x="1276464" y="12343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CCL(</a:t>
            </a:r>
            <a:r>
              <a:rPr lang="ko-KR" altLang="ko-KR" sz="1800" b="1" i="0" dirty="0" err="1">
                <a:solidFill>
                  <a:srgbClr val="000000"/>
                </a:solidFill>
                <a:effectLst/>
              </a:rPr>
              <a:t>Creative</a:t>
            </a: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 </a:t>
            </a:r>
            <a:r>
              <a:rPr lang="ko-KR" altLang="ko-KR" sz="1800" b="1" i="0" dirty="0" err="1">
                <a:solidFill>
                  <a:srgbClr val="000000"/>
                </a:solidFill>
                <a:effectLst/>
              </a:rPr>
              <a:t>Commons</a:t>
            </a: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 </a:t>
            </a:r>
            <a:r>
              <a:rPr lang="ko-KR" altLang="ko-KR" sz="1800" b="1" i="0" dirty="0" err="1">
                <a:solidFill>
                  <a:srgbClr val="000000"/>
                </a:solidFill>
                <a:effectLst/>
              </a:rPr>
              <a:t>License</a:t>
            </a: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) 저작물</a:t>
            </a:r>
            <a:endParaRPr lang="ko-KR" altLang="ko-KR" sz="1800" dirty="0">
              <a:effectLst/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7B22F9B9-5469-5D80-825C-61DD43B323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3377" y="2360060"/>
            <a:ext cx="562053" cy="638264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92A7164E-3DE9-5C04-F657-FE64B37200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7680" y="2376975"/>
            <a:ext cx="590632" cy="600159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082B539F-5E2F-98C4-B5F2-ADA3EE774A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0100" y="2390094"/>
            <a:ext cx="600159" cy="5239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2194560" cy="384048"/>
          </a:xfrm>
          <a:prstGeom prst="roundRect">
            <a:avLst>
              <a:gd name="adj" fmla="val 11905"/>
            </a:avLst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</a:rPr>
              <a:t>유용한 사이트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/>
              <a:t>브랜딩 재료를 여기서 구합니다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11480" y="1463040"/>
            <a:ext cx="1965960" cy="3154680"/>
          </a:xfrm>
          <a:prstGeom prst="roundRect">
            <a:avLst>
              <a:gd name="adj" fmla="val 5581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94560">
                <a:alpha val="7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1463040"/>
            <a:ext cx="1965960" cy="548640"/>
          </a:xfrm>
          <a:prstGeom prst="roundRect">
            <a:avLst>
              <a:gd name="adj" fmla="val 20000"/>
            </a:avLst>
          </a:prstGeom>
          <a:solidFill>
            <a:srgbClr val="E94560">
              <a:alpha val="90000"/>
            </a:srgbClr>
          </a:solidFill>
          <a:ln w="12700">
            <a:solidFill>
              <a:srgbClr val="E94560">
                <a:alpha val="9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1508760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🖼️  이미지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214884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픽사베이 pixabay.com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278892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언스플래쉬 unsplash.com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342900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픽셀스 pexels.com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02920" y="406908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배경제거 remove.bg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532888" y="1463040"/>
            <a:ext cx="1965960" cy="3154680"/>
          </a:xfrm>
          <a:prstGeom prst="roundRect">
            <a:avLst>
              <a:gd name="adj" fmla="val 5581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06D6A0">
                <a:alpha val="7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532888" y="1463040"/>
            <a:ext cx="1965960" cy="548640"/>
          </a:xfrm>
          <a:prstGeom prst="roundRect">
            <a:avLst>
              <a:gd name="adj" fmla="val 20000"/>
            </a:avLst>
          </a:prstGeom>
          <a:solidFill>
            <a:srgbClr val="06D6A0">
              <a:alpha val="90000"/>
            </a:srgbClr>
          </a:solidFill>
          <a:ln w="12700">
            <a:solidFill>
              <a:srgbClr val="06D6A0">
                <a:alpha val="9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32888" y="1508760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✍️  폰트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624328" y="214884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공유마당 gongu.copyright.or.kr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624328" y="278892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눈누 noonnu.cc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24328" y="342900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※ 상업적 이용 가능 </a:t>
            </a:r>
            <a:r>
              <a:rPr lang="en-US" sz="1100" dirty="0" err="1">
                <a:solidFill>
                  <a:srgbClr val="1E293B"/>
                </a:solidFill>
              </a:rPr>
              <a:t>여부</a:t>
            </a:r>
            <a:r>
              <a:rPr lang="en-US" sz="1100" dirty="0">
                <a:solidFill>
                  <a:srgbClr val="1E293B"/>
                </a:solidFill>
              </a:rPr>
              <a:t>    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      꼭 확인!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654296" y="1463040"/>
            <a:ext cx="1965960" cy="3154680"/>
          </a:xfrm>
          <a:prstGeom prst="roundRect">
            <a:avLst>
              <a:gd name="adj" fmla="val 5581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FFD166">
                <a:alpha val="7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54296" y="1463040"/>
            <a:ext cx="1965960" cy="548640"/>
          </a:xfrm>
          <a:prstGeom prst="roundRect">
            <a:avLst>
              <a:gd name="adj" fmla="val 20000"/>
            </a:avLst>
          </a:prstGeom>
          <a:solidFill>
            <a:srgbClr val="FFD166">
              <a:alpha val="90000"/>
            </a:srgbClr>
          </a:solidFill>
          <a:ln w="12700">
            <a:solidFill>
              <a:srgbClr val="FFD166">
                <a:alpha val="9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54296" y="1508760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🎨  색상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745736" y="214884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어도비컬러 color.adobe.com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745736" y="278892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컬러헌트 colorhunt.co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745736" y="342900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※ 브랜드 색상 3가지만    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      </a:t>
            </a:r>
            <a:r>
              <a:rPr lang="en-US" sz="1100" dirty="0" err="1">
                <a:solidFill>
                  <a:srgbClr val="1E293B"/>
                </a:solidFill>
              </a:rPr>
              <a:t>정하기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775704" y="1463040"/>
            <a:ext cx="1965960" cy="3154680"/>
          </a:xfrm>
          <a:prstGeom prst="roundRect">
            <a:avLst>
              <a:gd name="adj" fmla="val 5581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7C3AED">
                <a:alpha val="7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775704" y="1463040"/>
            <a:ext cx="1965960" cy="548640"/>
          </a:xfrm>
          <a:prstGeom prst="roundRect">
            <a:avLst>
              <a:gd name="adj" fmla="val 20000"/>
            </a:avLst>
          </a:prstGeom>
          <a:solidFill>
            <a:srgbClr val="7C3AED">
              <a:alpha val="90000"/>
            </a:srgbClr>
          </a:solidFill>
          <a:ln w="12700">
            <a:solidFill>
              <a:srgbClr val="7C3AED">
                <a:alpha val="9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75704" y="1508760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🎵  음악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867144" y="2148840"/>
            <a:ext cx="1783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유튜브 오디오보관함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867144" y="2583181"/>
            <a:ext cx="202996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(유튜브 내에서만 사용 가능)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867144" y="3032762"/>
            <a:ext cx="191109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아트리스트 artlist.io (유료)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858000" y="3566160"/>
            <a:ext cx="1874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 캡컷 내장 음악 (가장 안전)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57200" y="475488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D166"/>
                </a:solidFill>
              </a:rPr>
              <a:t>💡  PNG 파일 = 투명 배경 → 캡컷 오버레이로 로고·워터마크 삽입 시 반드시 PNG 사용!</a:t>
            </a:r>
            <a:endParaRPr lang="en-US" sz="1300" dirty="0"/>
          </a:p>
        </p:txBody>
      </p:sp>
      <p:sp>
        <p:nvSpPr>
          <p:cNvPr id="32" name="Text 28">
            <a:extLst>
              <a:ext uri="{FF2B5EF4-FFF2-40B4-BE49-F238E27FC236}">
                <a16:creationId xmlns:a16="http://schemas.microsoft.com/office/drawing/2014/main" id="{2233700D-A806-2849-0951-DE4F76D4CCB7}"/>
              </a:ext>
            </a:extLst>
          </p:cNvPr>
          <p:cNvSpPr/>
          <p:nvPr/>
        </p:nvSpPr>
        <p:spPr>
          <a:xfrm>
            <a:off x="6871716" y="3962401"/>
            <a:ext cx="1874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·</a:t>
            </a:r>
            <a:r>
              <a:rPr lang="ko-KR" altLang="en-US" sz="1100" dirty="0" err="1">
                <a:solidFill>
                  <a:srgbClr val="1E293B"/>
                </a:solidFill>
              </a:rPr>
              <a:t>수노</a:t>
            </a:r>
            <a:r>
              <a:rPr lang="en-US" altLang="ko-KR" sz="1100" dirty="0">
                <a:solidFill>
                  <a:srgbClr val="1E293B"/>
                </a:solidFill>
              </a:rPr>
              <a:t>AI </a:t>
            </a:r>
            <a:r>
              <a:rPr lang="ko-KR" altLang="en-US" sz="1100" dirty="0">
                <a:solidFill>
                  <a:srgbClr val="1E293B"/>
                </a:solidFill>
              </a:rPr>
              <a:t>사용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2194560" cy="384048"/>
          </a:xfrm>
          <a:prstGeom prst="roundRect">
            <a:avLst>
              <a:gd name="adj" fmla="val 11905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캡컷 실습 ①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</a:rPr>
              <a:t>브랜딩 세팅 먼저!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4023360" cy="338328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60020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2E"/>
                </a:solidFill>
              </a:rPr>
              <a:t>✅  시작 전 체크리스트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474720" cy="411480"/>
          </a:xfrm>
          <a:prstGeom prst="roundRect">
            <a:avLst>
              <a:gd name="adj" fmla="val 13333"/>
            </a:avLst>
          </a:prstGeom>
          <a:solidFill>
            <a:srgbClr val="E2E8F0">
              <a:alpha val="70000"/>
            </a:srgbClr>
          </a:solidFill>
          <a:ln w="12700">
            <a:solidFill>
              <a:srgbClr val="E2E8F0">
                <a:alpha val="7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210312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</a:rPr>
              <a:t>☐   캡컷 앱/PC 열기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2606040"/>
            <a:ext cx="3474720" cy="411480"/>
          </a:xfrm>
          <a:prstGeom prst="roundRect">
            <a:avLst>
              <a:gd name="adj" fmla="val 13333"/>
            </a:avLst>
          </a:prstGeom>
          <a:solidFill>
            <a:srgbClr val="E2E8F0">
              <a:alpha val="70000"/>
            </a:srgbClr>
          </a:solidFill>
          <a:ln w="12700">
            <a:solidFill>
              <a:srgbClr val="E2E8F0">
                <a:alpha val="7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6060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</a:rPr>
              <a:t>☐   새 프로젝트 → 9:16 세로 설정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3108960"/>
            <a:ext cx="3474720" cy="411480"/>
          </a:xfrm>
          <a:prstGeom prst="roundRect">
            <a:avLst>
              <a:gd name="adj" fmla="val 13333"/>
            </a:avLst>
          </a:prstGeom>
          <a:solidFill>
            <a:srgbClr val="E2E8F0">
              <a:alpha val="70000"/>
            </a:srgbClr>
          </a:solidFill>
          <a:ln w="12700">
            <a:solidFill>
              <a:srgbClr val="E2E8F0">
                <a:alpha val="7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10896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</a:rPr>
              <a:t>☐   브랜드 색상 헥스코드 메모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0080" y="3611880"/>
            <a:ext cx="3474720" cy="411480"/>
          </a:xfrm>
          <a:prstGeom prst="roundRect">
            <a:avLst>
              <a:gd name="adj" fmla="val 13333"/>
            </a:avLst>
          </a:prstGeom>
          <a:solidFill>
            <a:srgbClr val="E2E8F0">
              <a:alpha val="70000"/>
            </a:srgbClr>
          </a:solidFill>
          <a:ln w="12700">
            <a:solidFill>
              <a:srgbClr val="E2E8F0">
                <a:alpha val="7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361188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</a:rPr>
              <a:t>☐   자막 폰트 하나 즐겨찾기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4114800"/>
            <a:ext cx="3474720" cy="411480"/>
          </a:xfrm>
          <a:prstGeom prst="roundRect">
            <a:avLst>
              <a:gd name="adj" fmla="val 13333"/>
            </a:avLst>
          </a:prstGeom>
          <a:solidFill>
            <a:srgbClr val="E2E8F0">
              <a:alpha val="70000"/>
            </a:srgbClr>
          </a:solidFill>
          <a:ln w="12700">
            <a:solidFill>
              <a:srgbClr val="E2E8F0">
                <a:alpha val="7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411480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</a:rPr>
              <a:t>☐   오프닝에 쓸 음악 선택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663440" y="1463040"/>
            <a:ext cx="4114800" cy="3383280"/>
          </a:xfrm>
          <a:prstGeom prst="roundRect">
            <a:avLst>
              <a:gd name="adj" fmla="val 3243"/>
            </a:avLst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846320" y="160020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D166"/>
                </a:solidFill>
              </a:rPr>
              <a:t>📝  오늘 내가 정하는 것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846320" y="214884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브랜드 색상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846320" y="2395728"/>
            <a:ext cx="3657600" cy="274320"/>
          </a:xfrm>
          <a:prstGeom prst="roundRect">
            <a:avLst>
              <a:gd name="adj" fmla="val 16667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0F3460">
                <a:alpha val="7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92040" y="239572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</a:rPr>
              <a:t>예) #FF6B6B, #1A1A2E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846320" y="277063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자막 폰트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846320" y="3017520"/>
            <a:ext cx="3657600" cy="274320"/>
          </a:xfrm>
          <a:prstGeom prst="roundRect">
            <a:avLst>
              <a:gd name="adj" fmla="val 16667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0F3460">
                <a:alpha val="7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92040" y="301752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</a:rPr>
              <a:t>예) 나눔고딕볼드, 배민체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46320" y="3392424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오프닝 음악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846320" y="3639312"/>
            <a:ext cx="3657600" cy="274320"/>
          </a:xfrm>
          <a:prstGeom prst="roundRect">
            <a:avLst>
              <a:gd name="adj" fmla="val 16667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0F3460">
                <a:alpha val="7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92040" y="363931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</a:rPr>
              <a:t>곡명 적기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846320" y="4014216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채널 슬로건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846320" y="4261104"/>
            <a:ext cx="3657600" cy="274320"/>
          </a:xfrm>
          <a:prstGeom prst="roundRect">
            <a:avLst>
              <a:gd name="adj" fmla="val 16667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0F3460">
                <a:alpha val="7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92040" y="4261104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</a:rPr>
              <a:t>한 줄로 표현하기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2194560" cy="384048"/>
          </a:xfrm>
          <a:prstGeom prst="roundRect">
            <a:avLst>
              <a:gd name="adj" fmla="val 11905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캡컷 </a:t>
            </a:r>
            <a:r>
              <a:rPr lang="en-US" sz="1300" b="1" dirty="0" err="1">
                <a:solidFill>
                  <a:srgbClr val="FFFFFF"/>
                </a:solidFill>
              </a:rPr>
              <a:t>실습</a:t>
            </a:r>
            <a:r>
              <a:rPr lang="en-US" sz="1300" b="1" dirty="0">
                <a:solidFill>
                  <a:srgbClr val="FFFFFF"/>
                </a:solidFill>
              </a:rPr>
              <a:t> ②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ko-KR" altLang="ko-KR" sz="3200" dirty="0" err="1"/>
              <a:t>쇼츠</a:t>
            </a:r>
            <a:r>
              <a:rPr lang="ko-KR" altLang="ko-KR" sz="3200" dirty="0"/>
              <a:t> 브랜딩은 이렇게 해요.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8046720" cy="3474720"/>
          </a:xfrm>
          <a:prstGeom prst="roundRect">
            <a:avLst>
              <a:gd name="adj" fmla="val 3158"/>
            </a:avLst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5544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D166"/>
                </a:solidFill>
              </a:rPr>
              <a:t>🎬  </a:t>
            </a:r>
            <a:r>
              <a:rPr lang="ko-KR" altLang="en-US" sz="1700" b="1" dirty="0">
                <a:solidFill>
                  <a:srgbClr val="FFD166"/>
                </a:solidFill>
              </a:rPr>
              <a:t>자기소개 영상 만들기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40080" y="2057400"/>
            <a:ext cx="7726680" cy="502920"/>
          </a:xfrm>
          <a:prstGeom prst="roundRect">
            <a:avLst>
              <a:gd name="adj" fmla="val 14545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2057400"/>
            <a:ext cx="737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/>
              <a:t>1. </a:t>
            </a:r>
            <a:r>
              <a:rPr lang="ko-KR" altLang="ko-KR" sz="1400" dirty="0"/>
              <a:t>첫 화면 자체가 브랜딩이 되도록 — 항상 같은 위치에 자막, 같은 폰트, 같은 색상으로 시작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2697480"/>
            <a:ext cx="7726680" cy="502920"/>
          </a:xfrm>
          <a:prstGeom prst="roundRect">
            <a:avLst>
              <a:gd name="adj" fmla="val 14545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2697480"/>
            <a:ext cx="5135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/>
              <a:t>2. </a:t>
            </a:r>
            <a:r>
              <a:rPr lang="ko-KR" altLang="en-US" sz="1300" dirty="0"/>
              <a:t>음성 </a:t>
            </a:r>
            <a:r>
              <a:rPr lang="ko-KR" altLang="en-US" sz="1300" dirty="0" err="1"/>
              <a:t>녹음시</a:t>
            </a:r>
            <a:r>
              <a:rPr lang="ko-KR" altLang="en-US" sz="1300" dirty="0"/>
              <a:t> 잡음이 들어가지 않게 최대한 조용한 곳에서 녹음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3337560"/>
            <a:ext cx="7726680" cy="502920"/>
          </a:xfrm>
          <a:prstGeom prst="roundRect">
            <a:avLst>
              <a:gd name="adj" fmla="val 14545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640080" y="3337560"/>
            <a:ext cx="5684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/>
              <a:t> </a:t>
            </a:r>
          </a:p>
        </p:txBody>
      </p:sp>
      <p:sp>
        <p:nvSpPr>
          <p:cNvPr id="13" name="Shape 11"/>
          <p:cNvSpPr/>
          <p:nvPr/>
        </p:nvSpPr>
        <p:spPr>
          <a:xfrm>
            <a:off x="640080" y="3977640"/>
            <a:ext cx="7726680" cy="502920"/>
          </a:xfrm>
          <a:prstGeom prst="roundRect">
            <a:avLst>
              <a:gd name="adj" fmla="val 14545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397764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/>
              <a:t>4. </a:t>
            </a:r>
            <a:r>
              <a:rPr lang="ko-KR" altLang="ko-KR" sz="1400" dirty="0"/>
              <a:t>마지막 2~3초에 "</a:t>
            </a:r>
            <a:r>
              <a:rPr lang="ko-KR" altLang="en-US" sz="1400" dirty="0"/>
              <a:t>나만의 </a:t>
            </a:r>
            <a:r>
              <a:rPr lang="ko-KR" altLang="en-US" sz="1400" dirty="0" err="1"/>
              <a:t>시그티처</a:t>
            </a:r>
            <a:r>
              <a:rPr lang="ko-KR" altLang="ko-KR" sz="1400" dirty="0"/>
              <a:t>" 막 삽입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57200" y="4983480"/>
            <a:ext cx="8321040" cy="0"/>
          </a:xfrm>
          <a:prstGeom prst="round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6F1D40E8-A564-577C-59A6-3744519CA9EB}"/>
              </a:ext>
            </a:extLst>
          </p:cNvPr>
          <p:cNvSpPr/>
          <p:nvPr/>
        </p:nvSpPr>
        <p:spPr>
          <a:xfrm>
            <a:off x="640080" y="3322320"/>
            <a:ext cx="5135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/>
              <a:t>3. </a:t>
            </a:r>
            <a:r>
              <a:rPr lang="ko-KR" altLang="ko-KR" sz="1400" dirty="0" err="1"/>
              <a:t>워터마크·로고는</a:t>
            </a:r>
            <a:r>
              <a:rPr lang="ko-KR" altLang="ko-KR" sz="1400" dirty="0"/>
              <a:t> 오버레이로 영상 내내 작게 고정 삽입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2560320" cy="384048"/>
          </a:xfrm>
          <a:prstGeom prst="roundRect">
            <a:avLst>
              <a:gd name="adj" fmla="val 11905"/>
            </a:avLst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유튜브 업로드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/>
              <a:t>올리는 것보다 '제목'이 검색을 결정합니다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8321040" cy="914400"/>
          </a:xfrm>
          <a:prstGeom prst="roundRect">
            <a:avLst>
              <a:gd name="adj" fmla="val 10000"/>
            </a:avLst>
          </a:prstGeom>
          <a:solidFill>
            <a:srgbClr val="0F3460">
              <a:alpha val="80000"/>
            </a:srgbClr>
          </a:solidFill>
          <a:ln w="12700">
            <a:solidFill>
              <a:srgbClr val="0F3460">
                <a:alpha val="8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508760"/>
            <a:ext cx="795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D166"/>
                </a:solidFill>
              </a:rPr>
              <a:t>제목 공식 →  [숫자 or 상황] + [궁금증] + [대상]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1874520"/>
            <a:ext cx="795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2E8F0"/>
                </a:solidFill>
              </a:rPr>
              <a:t>예) </a:t>
            </a:r>
            <a:r>
              <a:rPr lang="en-US" sz="1300" dirty="0">
                <a:solidFill>
                  <a:srgbClr val="FFFFFF"/>
                </a:solidFill>
              </a:rPr>
              <a:t>"캡컷 이 기능 모르면 손해 | 50대도 5분이면 됩니다"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2514600"/>
            <a:ext cx="2606040" cy="237744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12700">
            <a:solidFill>
              <a:schemeClr val="tx1">
                <a:alpha val="20000"/>
              </a:scheme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260604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📝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457200" y="309067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D166"/>
                </a:solidFill>
              </a:rPr>
              <a:t>설명란 전략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35204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2E8F0"/>
                </a:solidFill>
              </a:rPr>
              <a:t>· </a:t>
            </a:r>
            <a:r>
              <a:rPr lang="en-US" sz="1200" dirty="0"/>
              <a:t>첫 두 줄이 검색에 잡힘</a:t>
            </a:r>
          </a:p>
        </p:txBody>
      </p:sp>
      <p:sp>
        <p:nvSpPr>
          <p:cNvPr id="12" name="Text 10"/>
          <p:cNvSpPr/>
          <p:nvPr/>
        </p:nvSpPr>
        <p:spPr>
          <a:xfrm>
            <a:off x="640080" y="39319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2E8F0"/>
                </a:solidFill>
              </a:rPr>
              <a:t>· </a:t>
            </a:r>
            <a:r>
              <a:rPr lang="en-US" sz="1200" dirty="0"/>
              <a:t>핵심 키워드 먼저 배치</a:t>
            </a:r>
          </a:p>
        </p:txBody>
      </p:sp>
      <p:sp>
        <p:nvSpPr>
          <p:cNvPr id="13" name="Text 11"/>
          <p:cNvSpPr/>
          <p:nvPr/>
        </p:nvSpPr>
        <p:spPr>
          <a:xfrm>
            <a:off x="640080" y="43434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/>
              <a:t>· 채널 소개+연락처 고정 템플릿</a:t>
            </a:r>
          </a:p>
        </p:txBody>
      </p:sp>
      <p:sp>
        <p:nvSpPr>
          <p:cNvPr id="14" name="Shape 12"/>
          <p:cNvSpPr/>
          <p:nvPr/>
        </p:nvSpPr>
        <p:spPr>
          <a:xfrm>
            <a:off x="3273552" y="2514600"/>
            <a:ext cx="2606040" cy="237744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12700">
            <a:solidFill>
              <a:schemeClr val="tx1">
                <a:alpha val="20000"/>
              </a:scheme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273552" y="260604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#️⃣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273552" y="309067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D166"/>
                </a:solidFill>
              </a:rPr>
              <a:t>해시태그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456432" y="35204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2E8F0"/>
                </a:solidFill>
              </a:rPr>
              <a:t>· </a:t>
            </a:r>
            <a:r>
              <a:rPr lang="en-US" sz="1200" dirty="0"/>
              <a:t>#Shorts 반드시 포함</a:t>
            </a:r>
          </a:p>
        </p:txBody>
      </p:sp>
      <p:sp>
        <p:nvSpPr>
          <p:cNvPr id="18" name="Text 16"/>
          <p:cNvSpPr/>
          <p:nvPr/>
        </p:nvSpPr>
        <p:spPr>
          <a:xfrm>
            <a:off x="3456432" y="39319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2E8F0"/>
                </a:solidFill>
              </a:rPr>
              <a:t>· </a:t>
            </a:r>
            <a:r>
              <a:rPr lang="en-US" sz="1200" dirty="0"/>
              <a:t>#유튜브쇼츠 #AI활용</a:t>
            </a:r>
          </a:p>
        </p:txBody>
      </p:sp>
      <p:sp>
        <p:nvSpPr>
          <p:cNvPr id="19" name="Text 17"/>
          <p:cNvSpPr/>
          <p:nvPr/>
        </p:nvSpPr>
        <p:spPr>
          <a:xfrm>
            <a:off x="3383280" y="4343400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2E8F0"/>
                </a:solidFill>
              </a:rPr>
              <a:t>· </a:t>
            </a:r>
            <a:r>
              <a:rPr lang="en-US" sz="1200" dirty="0"/>
              <a:t>#시니어크리에이터 #숏폼브랜딩</a:t>
            </a:r>
          </a:p>
        </p:txBody>
      </p:sp>
      <p:sp>
        <p:nvSpPr>
          <p:cNvPr id="20" name="Shape 18"/>
          <p:cNvSpPr/>
          <p:nvPr/>
        </p:nvSpPr>
        <p:spPr>
          <a:xfrm>
            <a:off x="6089904" y="2514600"/>
            <a:ext cx="2606040" cy="237744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12700">
            <a:solidFill>
              <a:schemeClr val="tx1">
                <a:alpha val="20000"/>
              </a:scheme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089904" y="260604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📅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6089904" y="3090672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D166"/>
                </a:solidFill>
              </a:rPr>
              <a:t>업로드 루틴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272784" y="35204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/>
              <a:t>· 완벽한 영상 1개 &lt; 꾸준한 10개</a:t>
            </a:r>
          </a:p>
        </p:txBody>
      </p:sp>
      <p:sp>
        <p:nvSpPr>
          <p:cNvPr id="24" name="Text 22"/>
          <p:cNvSpPr/>
          <p:nvPr/>
        </p:nvSpPr>
        <p:spPr>
          <a:xfrm>
            <a:off x="6272784" y="39319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/>
              <a:t>· 주 1회, 같은 요일에 올리기</a:t>
            </a:r>
          </a:p>
        </p:txBody>
      </p:sp>
      <p:sp>
        <p:nvSpPr>
          <p:cNvPr id="25" name="Text 23"/>
          <p:cNvSpPr/>
          <p:nvPr/>
        </p:nvSpPr>
        <p:spPr>
          <a:xfrm>
            <a:off x="6272784" y="43434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/>
              <a:t>· 신뢰감 = 일관성에서 나옴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914400"/>
            <a:ext cx="4572000" cy="4572000"/>
          </a:xfrm>
          <a:prstGeom prst="ellipse">
            <a:avLst/>
          </a:prstGeom>
          <a:solidFill>
            <a:srgbClr val="E94560">
              <a:alpha val="15000"/>
            </a:srgbClr>
          </a:solidFill>
          <a:ln w="12700">
            <a:solidFill>
              <a:srgbClr val="E94560">
                <a:alpha val="1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2743200"/>
            <a:ext cx="3657600" cy="3657600"/>
          </a:xfrm>
          <a:prstGeom prst="ellipse">
            <a:avLst/>
          </a:prstGeom>
          <a:solidFill>
            <a:srgbClr val="0F3460">
              <a:alpha val="30000"/>
            </a:srgbClr>
          </a:solidFill>
          <a:ln w="12700">
            <a:solidFill>
              <a:srgbClr val="0F3460">
                <a:alpha val="3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32004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/>
              <a:t>오늘 내가 정한 것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8138160" cy="576072"/>
          </a:xfrm>
          <a:prstGeom prst="roundRect">
            <a:avLst>
              <a:gd name="adj" fmla="val 12698"/>
            </a:avLst>
          </a:prstGeom>
          <a:solidFill>
            <a:srgbClr val="FFFFFF">
              <a:alpha val="8000"/>
            </a:srgbClr>
          </a:solidFill>
          <a:ln w="12700">
            <a:solidFill>
              <a:schemeClr val="tx1">
                <a:alpha val="25000"/>
              </a:scheme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005840"/>
            <a:ext cx="182880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/>
              <a:t>브랜드 색상   :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651760" y="1005840"/>
            <a:ext cx="576072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</a:rPr>
              <a:t>______________________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1691640"/>
            <a:ext cx="8138160" cy="576072"/>
          </a:xfrm>
          <a:prstGeom prst="roundRect">
            <a:avLst>
              <a:gd name="adj" fmla="val 12698"/>
            </a:avLst>
          </a:prstGeom>
          <a:solidFill>
            <a:srgbClr val="FFFFFF">
              <a:alpha val="8000"/>
            </a:srgbClr>
          </a:solidFill>
          <a:ln w="12700">
            <a:solidFill>
              <a:schemeClr val="tx1">
                <a:alpha val="25000"/>
              </a:scheme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1691640"/>
            <a:ext cx="182880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/>
              <a:t>자막 폰트   :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651760" y="1691640"/>
            <a:ext cx="576072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</a:rPr>
              <a:t>______________________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2377440"/>
            <a:ext cx="8138160" cy="576072"/>
          </a:xfrm>
          <a:prstGeom prst="roundRect">
            <a:avLst>
              <a:gd name="adj" fmla="val 12698"/>
            </a:avLst>
          </a:prstGeom>
          <a:solidFill>
            <a:srgbClr val="FFFFFF">
              <a:alpha val="8000"/>
            </a:srgbClr>
          </a:solidFill>
          <a:ln w="12700">
            <a:solidFill>
              <a:schemeClr val="tx1">
                <a:alpha val="25000"/>
              </a:scheme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2377440"/>
            <a:ext cx="182880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ko-KR" altLang="en-US" sz="1400" b="1" dirty="0"/>
              <a:t>유튜브 채널 주제 </a:t>
            </a:r>
            <a:r>
              <a:rPr lang="en-US" sz="1400" b="1" dirty="0"/>
              <a:t>: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651760" y="2377440"/>
            <a:ext cx="576072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</a:rPr>
              <a:t>______________________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48640" y="3063240"/>
            <a:ext cx="8138160" cy="576072"/>
          </a:xfrm>
          <a:prstGeom prst="roundRect">
            <a:avLst>
              <a:gd name="adj" fmla="val 12698"/>
            </a:avLst>
          </a:prstGeom>
          <a:solidFill>
            <a:srgbClr val="FFFFFF">
              <a:alpha val="8000"/>
            </a:srgbClr>
          </a:solidFill>
          <a:ln w="12700">
            <a:solidFill>
              <a:schemeClr val="tx1">
                <a:alpha val="25000"/>
              </a:scheme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3063240"/>
            <a:ext cx="182880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/>
              <a:t>첫 </a:t>
            </a:r>
            <a:r>
              <a:rPr lang="en-US" sz="1400" b="1" dirty="0" err="1"/>
              <a:t>쇼츠</a:t>
            </a:r>
            <a:r>
              <a:rPr lang="en-US" sz="1400" b="1" dirty="0"/>
              <a:t> </a:t>
            </a:r>
            <a:r>
              <a:rPr lang="en-US" sz="1400" b="1" dirty="0" err="1"/>
              <a:t>주제</a:t>
            </a:r>
            <a:r>
              <a:rPr lang="en-US" sz="1400" b="1" dirty="0"/>
              <a:t>   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651760" y="3063240"/>
            <a:ext cx="576072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</a:rPr>
              <a:t>______________________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48640" y="3794760"/>
            <a:ext cx="8138160" cy="1005840"/>
          </a:xfrm>
          <a:prstGeom prst="roundRect">
            <a:avLst>
              <a:gd name="adj" fmla="val 10909"/>
            </a:avLst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  <a:effectLst>
            <a:outerShdw blurRad="152400" dist="50800" dir="2700000" algn="bl" rotWithShape="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731520" y="3840480"/>
            <a:ext cx="7772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🎬  오늘 만든 영상, 오늘 밤 유튜브 쇼츠로 올리기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31520" y="425196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E2E8F0"/>
                </a:solidFill>
              </a:rPr>
              <a:t>완벽하지 않아도 됩니다. 올렸다는 사실 자체가 오늘의 성공입니다.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4846320"/>
            <a:ext cx="8138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</a:rPr>
              <a:t>강사  짱언니 장현옥 | 디지털브랜딩 전문강사 | 유튜브 장현옥TV | @zzangunni__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6B638AA-ABD5-8A6C-F471-0C39789141C0}"/>
              </a:ext>
            </a:extLst>
          </p:cNvPr>
          <p:cNvSpPr txBox="1"/>
          <p:nvPr/>
        </p:nvSpPr>
        <p:spPr>
          <a:xfrm>
            <a:off x="518160" y="1882617"/>
            <a:ext cx="457200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시간과 장소에 구애 받지 않고 즐길 수 있는 스낵(과자, 간식) + 문화</a:t>
            </a:r>
            <a:endParaRPr lang="en-US" altLang="ko-KR" sz="1800" b="0" i="0" dirty="0">
              <a:solidFill>
                <a:srgbClr val="000000"/>
              </a:solidFill>
              <a:effectLst/>
            </a:endParaRPr>
          </a:p>
          <a:p>
            <a:pPr algn="l" rtl="0">
              <a:buNone/>
            </a:pP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가벼운 볼거리를 짧은 시간에 간편하게 즐기는 문화 소비 현상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endParaRPr lang="en-US" altLang="ko-KR" sz="12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0A20A2-A613-A62E-F9BA-282F32154AC9}"/>
              </a:ext>
            </a:extLst>
          </p:cNvPr>
          <p:cNvSpPr txBox="1"/>
          <p:nvPr/>
        </p:nvSpPr>
        <p:spPr>
          <a:xfrm>
            <a:off x="518160" y="699254"/>
            <a:ext cx="5013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ko-KR" altLang="ko-KR" sz="1800" b="1" i="0" dirty="0" err="1">
                <a:solidFill>
                  <a:srgbClr val="000000"/>
                </a:solidFill>
                <a:effectLst/>
              </a:rPr>
              <a:t>스낵컬쳐</a:t>
            </a: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(</a:t>
            </a:r>
            <a:r>
              <a:rPr lang="ko-KR" altLang="ko-KR" sz="1800" b="1" i="0" dirty="0" err="1">
                <a:solidFill>
                  <a:srgbClr val="000000"/>
                </a:solidFill>
                <a:effectLst/>
              </a:rPr>
              <a:t>Snack</a:t>
            </a: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 </a:t>
            </a:r>
            <a:r>
              <a:rPr lang="ko-KR" altLang="ko-KR" sz="1800" b="1" i="0" dirty="0" err="1">
                <a:solidFill>
                  <a:srgbClr val="000000"/>
                </a:solidFill>
                <a:effectLst/>
              </a:rPr>
              <a:t>Culture</a:t>
            </a: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)</a:t>
            </a:r>
            <a:endParaRPr lang="ko-KR" altLang="ko-KR" sz="1800" dirty="0"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B30FE2-2C7C-67F6-1A28-906552390EFF}"/>
              </a:ext>
            </a:extLst>
          </p:cNvPr>
          <p:cNvSpPr txBox="1"/>
          <p:nvPr/>
        </p:nvSpPr>
        <p:spPr>
          <a:xfrm>
            <a:off x="5349240" y="3719066"/>
            <a:ext cx="3352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대표적인 </a:t>
            </a: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스낵컬쳐</a:t>
            </a: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 :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숏폼</a:t>
            </a: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, 트위터, 인스타그램, </a:t>
            </a: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틱톡</a:t>
            </a: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, </a:t>
            </a: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인터넷게시판짤방</a:t>
            </a: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, 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웹툰, </a:t>
            </a: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드라마클립</a:t>
            </a: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 등</a:t>
            </a:r>
            <a:endParaRPr lang="ko-KR" altLang="ko-KR" sz="1800" dirty="0">
              <a:effectLst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A68AD86-DDCE-7A73-675F-292FA6B15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718" y="1331735"/>
            <a:ext cx="1915844" cy="221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1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69F55-26E7-2CCD-1297-1C6FBB6D1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B4A6C76-3AAE-E560-3249-354BBC778BFE}"/>
              </a:ext>
            </a:extLst>
          </p:cNvPr>
          <p:cNvSpPr txBox="1"/>
          <p:nvPr/>
        </p:nvSpPr>
        <p:spPr>
          <a:xfrm>
            <a:off x="4404360" y="1219581"/>
            <a:ext cx="3916680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기획/제공 : (주)현대자동차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공동제공 : (주)</a:t>
            </a: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이노션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제작 : (주)</a:t>
            </a: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스태넘</a:t>
            </a: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, </a:t>
            </a: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마켄필름아시아</a:t>
            </a: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(유)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배급 : CGV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감독 : </a:t>
            </a: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문병곤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출연 : </a:t>
            </a:r>
            <a:r>
              <a:rPr lang="ko-KR" altLang="ko-KR" sz="1800" b="0" i="0" dirty="0" err="1">
                <a:solidFill>
                  <a:srgbClr val="000000"/>
                </a:solidFill>
                <a:effectLst/>
              </a:rPr>
              <a:t>손석구</a:t>
            </a: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 외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제작 국가 : 한국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장르 : SF 스릴러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관람 등급 : 전체 관람가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상영 시간 : 13분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800" b="0" i="0" dirty="0">
                <a:solidFill>
                  <a:srgbClr val="000000"/>
                </a:solidFill>
                <a:effectLst/>
              </a:rPr>
              <a:t>극장 개봉 : 2024년 6월 14일</a:t>
            </a:r>
            <a:endParaRPr lang="ko-KR" altLang="ko-KR" sz="1800" dirty="0">
              <a:effectLst/>
            </a:endParaRPr>
          </a:p>
          <a:p>
            <a:pPr algn="l" rtl="0">
              <a:buNone/>
            </a:pPr>
            <a:r>
              <a:rPr lang="ko-KR" altLang="ko-KR" sz="1100" b="0" i="0" dirty="0">
                <a:solidFill>
                  <a:srgbClr val="000000"/>
                </a:solidFill>
                <a:effectLst/>
              </a:rPr>
              <a:t>출처 : 밤낚시(</a:t>
            </a:r>
            <a:r>
              <a:rPr lang="ko-KR" altLang="ko-KR" sz="1100" b="0" i="0" dirty="0" err="1">
                <a:solidFill>
                  <a:srgbClr val="000000"/>
                </a:solidFill>
                <a:effectLst/>
              </a:rPr>
              <a:t>Night</a:t>
            </a:r>
            <a:r>
              <a:rPr lang="ko-KR" altLang="ko-KR" sz="1100" b="0" i="0" dirty="0">
                <a:solidFill>
                  <a:srgbClr val="000000"/>
                </a:solidFill>
                <a:effectLst/>
              </a:rPr>
              <a:t> </a:t>
            </a:r>
            <a:r>
              <a:rPr lang="ko-KR" altLang="ko-KR" sz="1100" b="0" i="0" dirty="0" err="1">
                <a:solidFill>
                  <a:srgbClr val="000000"/>
                </a:solidFill>
                <a:effectLst/>
              </a:rPr>
              <a:t>Fishing</a:t>
            </a:r>
            <a:r>
              <a:rPr lang="ko-KR" altLang="ko-KR" sz="1100" b="0" i="0" dirty="0">
                <a:solidFill>
                  <a:srgbClr val="000000"/>
                </a:solidFill>
                <a:effectLst/>
              </a:rPr>
              <a:t>, 2024) 영화 정보</a:t>
            </a:r>
            <a:endParaRPr lang="ko-KR" altLang="ko-KR" sz="1100" dirty="0"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D4390A-1524-E33E-BE58-A84EBF76A3ED}"/>
              </a:ext>
            </a:extLst>
          </p:cNvPr>
          <p:cNvSpPr txBox="1"/>
          <p:nvPr/>
        </p:nvSpPr>
        <p:spPr>
          <a:xfrm>
            <a:off x="594360" y="562094"/>
            <a:ext cx="4770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스낵무비(</a:t>
            </a:r>
            <a:r>
              <a:rPr lang="ko-KR" altLang="ko-KR" sz="1800" b="1" i="0" dirty="0" err="1">
                <a:solidFill>
                  <a:srgbClr val="000000"/>
                </a:solidFill>
                <a:effectLst/>
              </a:rPr>
              <a:t>Snack</a:t>
            </a: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 </a:t>
            </a:r>
            <a:r>
              <a:rPr lang="ko-KR" altLang="ko-KR" sz="1800" b="1" i="0" dirty="0" err="1">
                <a:solidFill>
                  <a:srgbClr val="000000"/>
                </a:solidFill>
                <a:effectLst/>
              </a:rPr>
              <a:t>Movie</a:t>
            </a:r>
            <a:r>
              <a:rPr lang="ko-KR" altLang="ko-KR" sz="1800" b="1" i="0" dirty="0">
                <a:solidFill>
                  <a:srgbClr val="000000"/>
                </a:solidFill>
                <a:effectLst/>
              </a:rPr>
              <a:t>)</a:t>
            </a:r>
            <a:endParaRPr lang="ko-KR" altLang="ko-KR" sz="1800" dirty="0">
              <a:effectLst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143324D-E83C-4C03-8B49-5852ACFBB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701" y="1163928"/>
            <a:ext cx="2430815" cy="341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6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1A2E"/>
                </a:solidFill>
              </a:rPr>
              <a:t>오늘의 여정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2시간 안에 내 채널이 브랜드가 됩니다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11480" y="1417320"/>
            <a:ext cx="1554480" cy="3291840"/>
          </a:xfrm>
          <a:prstGeom prst="roundRect">
            <a:avLst>
              <a:gd name="adj" fmla="val 7059"/>
            </a:avLst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11480" y="155448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01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11480" y="214884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오프닝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94360" y="2743200"/>
            <a:ext cx="1188720" cy="0"/>
          </a:xfrm>
          <a:prstGeom prst="line">
            <a:avLst/>
          </a:prstGeom>
          <a:noFill/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2834640"/>
            <a:ext cx="1554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나는 이미 브랜드입니다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40080" y="420624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42062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10분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103120" y="1417320"/>
            <a:ext cx="1554480" cy="3291840"/>
          </a:xfrm>
          <a:prstGeom prst="roundRect">
            <a:avLst>
              <a:gd name="adj" fmla="val 7059"/>
            </a:avLst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103120" y="155448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02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2103120" y="214884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숏폼 브랜딩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2286000" y="2743200"/>
            <a:ext cx="1188720" cy="0"/>
          </a:xfrm>
          <a:prstGeom prst="line">
            <a:avLst/>
          </a:prstGeom>
          <a:noFill/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103120" y="2834640"/>
            <a:ext cx="1554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브랜딩 3요소 이해 + 인플루언서 단계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331720" y="420624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331720" y="42062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20분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794760" y="1417320"/>
            <a:ext cx="1554480" cy="3291840"/>
          </a:xfrm>
          <a:prstGeom prst="roundRect">
            <a:avLst>
              <a:gd name="adj" fmla="val 7059"/>
            </a:avLst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3794760" y="155448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03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3794760" y="214884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AI 콘텐츠 기획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3977640" y="2743200"/>
            <a:ext cx="1188720" cy="0"/>
          </a:xfrm>
          <a:prstGeom prst="line">
            <a:avLst/>
          </a:prstGeom>
          <a:noFill/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794760" y="2834640"/>
            <a:ext cx="1554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챗GPT로 </a:t>
            </a:r>
            <a:r>
              <a:rPr lang="en-US" sz="1000" dirty="0">
                <a:solidFill>
                  <a:srgbClr val="FFFFFF"/>
                </a:solidFill>
              </a:rPr>
              <a:t>대본·캡션 뽑기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023360" y="420624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023360" y="42062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20분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0" y="1417320"/>
            <a:ext cx="1554480" cy="3291840"/>
          </a:xfrm>
          <a:prstGeom prst="roundRect">
            <a:avLst>
              <a:gd name="adj" fmla="val 7059"/>
            </a:avLst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486400" y="155448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04</a:t>
            </a:r>
            <a:endParaRPr lang="en-US" sz="2800" dirty="0"/>
          </a:p>
        </p:txBody>
      </p:sp>
      <p:sp>
        <p:nvSpPr>
          <p:cNvPr id="27" name="Text 25"/>
          <p:cNvSpPr/>
          <p:nvPr/>
        </p:nvSpPr>
        <p:spPr>
          <a:xfrm>
            <a:off x="5486400" y="214884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캡컷 실습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5669280" y="2743200"/>
            <a:ext cx="1188720" cy="0"/>
          </a:xfrm>
          <a:prstGeom prst="line">
            <a:avLst/>
          </a:prstGeom>
          <a:noFill/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0" y="2834640"/>
            <a:ext cx="1554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브랜딩 영상 완성하기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715000" y="420624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715000" y="42062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50분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7178040" y="1417320"/>
            <a:ext cx="1554480" cy="3291840"/>
          </a:xfrm>
          <a:prstGeom prst="roundRect">
            <a:avLst>
              <a:gd name="adj" fmla="val 7059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7178040" y="155448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05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7178040" y="214884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유튜브 업로드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7360920" y="2743200"/>
            <a:ext cx="1188720" cy="0"/>
          </a:xfrm>
          <a:prstGeom prst="line">
            <a:avLst/>
          </a:prstGeom>
          <a:noFill/>
          <a:ln w="1270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178040" y="2834640"/>
            <a:ext cx="1554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쇼츠 제목·해시태그 전략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7406640" y="420624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406640" y="4206240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15분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1645920" cy="384048"/>
          </a:xfrm>
          <a:prstGeom prst="roundRect">
            <a:avLst>
              <a:gd name="adj" fmla="val 11905"/>
            </a:avLst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2004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OPENING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/>
              <a:t>나는 이미 브랜드입니다</a:t>
            </a:r>
            <a:endParaRPr lang="en-US" sz="400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1920240" cy="1828800"/>
          </a:xfrm>
          <a:prstGeom prst="roundRect">
            <a:avLst>
              <a:gd name="adj" fmla="val 5000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E94560">
                <a:alpha val="8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9202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E94560"/>
                </a:solidFill>
              </a:rPr>
              <a:t>6,634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457200" y="265176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2E8F0"/>
                </a:solidFill>
              </a:rPr>
              <a:t>인스타그램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301752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</a:rPr>
              <a:t>팔로워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560320" y="1737360"/>
            <a:ext cx="1920240" cy="1828800"/>
          </a:xfrm>
          <a:prstGeom prst="roundRect">
            <a:avLst>
              <a:gd name="adj" fmla="val 5000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FFD166">
                <a:alpha val="8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560320" y="19202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D166"/>
                </a:solidFill>
              </a:rPr>
              <a:t>20,000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2560320" y="265176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2E8F0"/>
                </a:solidFill>
              </a:rPr>
              <a:t>틱톡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560320" y="301752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</a:rPr>
              <a:t>팔로워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663440" y="1737360"/>
            <a:ext cx="1920240" cy="1828800"/>
          </a:xfrm>
          <a:prstGeom prst="roundRect">
            <a:avLst>
              <a:gd name="adj" fmla="val 5000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FF0000">
                <a:alpha val="8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663440" y="19202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0000"/>
                </a:solidFill>
              </a:rPr>
              <a:t>2,125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663440" y="265176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2E8F0"/>
                </a:solidFill>
              </a:rPr>
              <a:t>유튜브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663440" y="301752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</a:rPr>
              <a:t>팔로워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766560" y="1737360"/>
            <a:ext cx="1920240" cy="1828800"/>
          </a:xfrm>
          <a:prstGeom prst="roundRect">
            <a:avLst>
              <a:gd name="adj" fmla="val 5000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06D6A0">
                <a:alpha val="8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766560" y="19202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6D6A0"/>
                </a:solidFill>
              </a:rPr>
              <a:t>561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6766560" y="265176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2E8F0"/>
                </a:solidFill>
              </a:rPr>
              <a:t>블로그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766560" y="301752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</a:rPr>
              <a:t>팔로워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3749040"/>
            <a:ext cx="8229600" cy="777240"/>
          </a:xfrm>
          <a:prstGeom prst="roundRect">
            <a:avLst>
              <a:gd name="adj" fmla="val 11765"/>
            </a:avLst>
          </a:prstGeom>
          <a:solidFill>
            <a:srgbClr val="E94560">
              <a:alpha val="90000"/>
            </a:srgbClr>
          </a:solidFill>
          <a:ln w="12700">
            <a:solidFill>
              <a:srgbClr val="E94560">
                <a:alpha val="9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74904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</a:rPr>
              <a:t>총 </a:t>
            </a:r>
            <a:r>
              <a:rPr lang="en-US" sz="2000" dirty="0" err="1">
                <a:solidFill>
                  <a:srgbClr val="FFFFFF"/>
                </a:solidFill>
              </a:rPr>
              <a:t>팔로워</a:t>
            </a:r>
            <a:r>
              <a:rPr lang="en-US" sz="2000" dirty="0">
                <a:solidFill>
                  <a:srgbClr val="FFFFFF"/>
                </a:solidFill>
              </a:rPr>
              <a:t>  </a:t>
            </a:r>
            <a:r>
              <a:rPr lang="en-US" sz="2800" b="1" dirty="0">
                <a:solidFill>
                  <a:srgbClr val="FFD166"/>
                </a:solidFill>
              </a:rPr>
              <a:t>29,320명</a:t>
            </a:r>
            <a:r>
              <a:rPr lang="en-US" sz="1400" dirty="0">
                <a:solidFill>
                  <a:srgbClr val="E2E8F0"/>
                </a:solidFill>
              </a:rPr>
              <a:t>  →  처음엔 저도 그냥 올렸어요. 어느 날부터 </a:t>
            </a:r>
            <a:r>
              <a:rPr lang="en-US" sz="1400" dirty="0" err="1">
                <a:solidFill>
                  <a:srgbClr val="E2E8F0"/>
                </a:solidFill>
              </a:rPr>
              <a:t>사람들이</a:t>
            </a:r>
            <a:r>
              <a:rPr lang="en-US" sz="1400" dirty="0">
                <a:solidFill>
                  <a:srgbClr val="E2E8F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1400" dirty="0">
                <a:solidFill>
                  <a:srgbClr val="E2E8F0"/>
                </a:solidFill>
              </a:rPr>
              <a:t>                                         '짱언니 스타일'이라고 하더라고요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457200"/>
            <a:ext cx="3200400" cy="3200400"/>
          </a:xfrm>
          <a:prstGeom prst="ellipse">
            <a:avLst/>
          </a:prstGeom>
          <a:solidFill>
            <a:srgbClr val="E94560">
              <a:alpha val="20000"/>
            </a:srgbClr>
          </a:solidFill>
          <a:ln w="12700">
            <a:solidFill>
              <a:srgbClr val="E94560">
                <a:alpha val="2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45720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지금 이 질문을 드립니다</a:t>
            </a:r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/>
              <a:t>여러분 유튜브 채널,</a:t>
            </a:r>
            <a:endParaRPr lang="en-US" sz="4200" dirty="0"/>
          </a:p>
          <a:p>
            <a:pPr marL="0" indent="0">
              <a:buNone/>
            </a:pPr>
            <a:r>
              <a:rPr lang="en-US" sz="4200" b="1" dirty="0"/>
              <a:t>지금 어떻게 생겼나요?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731520" y="2834640"/>
            <a:ext cx="7772400" cy="475488"/>
          </a:xfrm>
          <a:prstGeom prst="roundRect">
            <a:avLst>
              <a:gd name="adj" fmla="val 15385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tx1">
                <a:alpha val="30000"/>
              </a:scheme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834640"/>
            <a:ext cx="7772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/>
              <a:t>→  영상은 있는데 '나다움'이 보이나요?</a:t>
            </a:r>
          </a:p>
        </p:txBody>
      </p:sp>
      <p:sp>
        <p:nvSpPr>
          <p:cNvPr id="7" name="Shape 5"/>
          <p:cNvSpPr/>
          <p:nvPr/>
        </p:nvSpPr>
        <p:spPr>
          <a:xfrm>
            <a:off x="731520" y="3410712"/>
            <a:ext cx="7772400" cy="475488"/>
          </a:xfrm>
          <a:prstGeom prst="roundRect">
            <a:avLst>
              <a:gd name="adj" fmla="val 15385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tx1">
                <a:alpha val="30000"/>
              </a:scheme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3410712"/>
            <a:ext cx="7772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/>
              <a:t>→  썸네일만 봐도 내 채널인지 알아볼 수 있나요?</a:t>
            </a:r>
          </a:p>
        </p:txBody>
      </p:sp>
      <p:sp>
        <p:nvSpPr>
          <p:cNvPr id="9" name="Shape 7"/>
          <p:cNvSpPr/>
          <p:nvPr/>
        </p:nvSpPr>
        <p:spPr>
          <a:xfrm>
            <a:off x="731520" y="3986784"/>
            <a:ext cx="7772400" cy="475488"/>
          </a:xfrm>
          <a:prstGeom prst="roundRect">
            <a:avLst>
              <a:gd name="adj" fmla="val 15385"/>
            </a:avLst>
          </a:prstGeom>
          <a:solidFill>
            <a:srgbClr val="FFFFFF">
              <a:alpha val="15000"/>
            </a:srgbClr>
          </a:solidFill>
          <a:ln w="12700">
            <a:solidFill>
              <a:schemeClr val="tx1">
                <a:alpha val="30000"/>
              </a:scheme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986784"/>
            <a:ext cx="77724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/>
              <a:t>→  매번 다른 스타일로 올리고 있지는 않나요?</a:t>
            </a:r>
          </a:p>
        </p:txBody>
      </p:sp>
      <p:sp>
        <p:nvSpPr>
          <p:cNvPr id="11" name="Text 9"/>
          <p:cNvSpPr/>
          <p:nvPr/>
        </p:nvSpPr>
        <p:spPr>
          <a:xfrm>
            <a:off x="731520" y="4617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chemeClr val="accent2"/>
                </a:solidFill>
              </a:rPr>
              <a:t>오늘 그 차이를 만들어갑니다</a:t>
            </a:r>
            <a:endParaRPr lang="en-US" sz="17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2011680" cy="384048"/>
          </a:xfrm>
          <a:prstGeom prst="roundRect">
            <a:avLst>
              <a:gd name="adj" fmla="val 11905"/>
            </a:avLst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SNS 인플루언서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</a:rPr>
              <a:t>나는 지금 어느 단계인가요?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11480" y="1691640"/>
            <a:ext cx="1554480" cy="3017520"/>
          </a:xfrm>
          <a:prstGeom prst="roundRect">
            <a:avLst>
              <a:gd name="adj" fmla="val 5882"/>
            </a:avLst>
          </a:prstGeom>
          <a:solidFill>
            <a:srgbClr val="94A3B8">
              <a:alpha val="80000"/>
            </a:srgbClr>
          </a:solidFill>
          <a:ln w="12700">
            <a:solidFill>
              <a:srgbClr val="94A3B8">
                <a:alpha val="8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11480" y="18745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나노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11480" y="23317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~1,000명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" y="2880360"/>
            <a:ext cx="1188720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2971800"/>
            <a:ext cx="1554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일상 콘텐츠 공유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팔로워 소통 중심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103120" y="1691640"/>
            <a:ext cx="1554480" cy="3017520"/>
          </a:xfrm>
          <a:prstGeom prst="roundRect">
            <a:avLst>
              <a:gd name="adj" fmla="val 5882"/>
            </a:avLst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  <a:effectLst>
            <a:outerShdw blurRad="152400" dist="50800" dir="2700000" algn="bl" rotWithShape="0">
              <a:srgbClr val="000000">
                <a:alpha val="2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080260" y="1878273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마이크로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103120" y="230886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1,000~10,000명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286000" y="2880360"/>
            <a:ext cx="1188720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103120" y="2971800"/>
            <a:ext cx="1554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신뢰·친밀감 기반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브랜드 협력 인기층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794760" y="1691640"/>
            <a:ext cx="1554480" cy="3017520"/>
          </a:xfrm>
          <a:prstGeom prst="roundRect">
            <a:avLst>
              <a:gd name="adj" fmla="val 5882"/>
            </a:avLst>
          </a:prstGeom>
          <a:solidFill>
            <a:srgbClr val="0D9488">
              <a:alpha val="80000"/>
            </a:srgbClr>
          </a:solidFill>
          <a:ln w="12700">
            <a:solidFill>
              <a:srgbClr val="0D9488">
                <a:alpha val="8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794760" y="18745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미디 매크로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3794760" y="23317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10,000~100,000명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977640" y="2880360"/>
            <a:ext cx="1188720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94760" y="2971800"/>
            <a:ext cx="1554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전파력 높음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브랜드 마케팅 효과적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0" y="1691640"/>
            <a:ext cx="1554480" cy="3017520"/>
          </a:xfrm>
          <a:prstGeom prst="roundRect">
            <a:avLst>
              <a:gd name="adj" fmla="val 5882"/>
            </a:avLst>
          </a:prstGeom>
          <a:solidFill>
            <a:srgbClr val="0F3460">
              <a:alpha val="80000"/>
            </a:srgbClr>
          </a:solidFill>
          <a:ln w="12700">
            <a:solidFill>
              <a:srgbClr val="0F3460">
                <a:alpha val="8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486400" y="18745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매크로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486400" y="23317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100,000~500,000명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669280" y="2880360"/>
            <a:ext cx="1188720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0" y="2971800"/>
            <a:ext cx="1554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전세계 잠재고객 도달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높은 전환율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178040" y="1691640"/>
            <a:ext cx="1554480" cy="3017520"/>
          </a:xfrm>
          <a:prstGeom prst="roundRect">
            <a:avLst>
              <a:gd name="adj" fmla="val 5882"/>
            </a:avLst>
          </a:prstGeom>
          <a:solidFill>
            <a:srgbClr val="E94560">
              <a:alpha val="80000"/>
            </a:srgbClr>
          </a:solidFill>
          <a:ln w="12700">
            <a:solidFill>
              <a:srgbClr val="E94560">
                <a:alpha val="80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7178040" y="18745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메가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7178040" y="233172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</a:rPr>
              <a:t>100만명 이상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7360920" y="2880360"/>
            <a:ext cx="1188720" cy="0"/>
          </a:xfrm>
          <a:prstGeom prst="line">
            <a:avLst/>
          </a:prstGeom>
          <a:noFill/>
          <a:ln w="6350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178040" y="2971800"/>
            <a:ext cx="15544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스포츠스타·연예인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브랜드 인지도 창출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57200" y="47548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94560"/>
                </a:solidFill>
              </a:rPr>
              <a:t>오늘 브랜딩을 통일하면 → 다음 단계로 성장합니다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1828800" cy="384048"/>
          </a:xfrm>
          <a:prstGeom prst="roundRect">
            <a:avLst>
              <a:gd name="adj" fmla="val 11905"/>
            </a:avLst>
          </a:prstGeom>
          <a:solidFill>
            <a:srgbClr val="E94560"/>
          </a:solidFill>
          <a:ln w="12700">
            <a:solidFill>
              <a:srgbClr val="E9456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브랜딩이란?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1A2E"/>
                </a:solidFill>
              </a:rPr>
              <a:t>"나다움"을 일관되게 보여주는 것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457200" y="1508760"/>
            <a:ext cx="4114800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572768"/>
            <a:ext cx="3749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2E"/>
                </a:solidFill>
              </a:rPr>
              <a:t>보는 사람이 3초 안에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1A1A2E"/>
                </a:solidFill>
              </a:rPr>
              <a:t>'아, 이 사람 채널이다'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1A1A2E"/>
                </a:solidFill>
              </a:rPr>
              <a:t>알아보면 성공!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2990088"/>
            <a:ext cx="3749040" cy="667512"/>
          </a:xfrm>
          <a:prstGeom prst="roundRect">
            <a:avLst>
              <a:gd name="adj" fmla="val 14545"/>
            </a:avLst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6324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E293B"/>
                </a:solidFill>
              </a:rPr>
              <a:t>💡  </a:t>
            </a:r>
            <a:r>
              <a:rPr lang="ko-KR" altLang="ko-KR" sz="1200" dirty="0"/>
              <a:t>김선태 유튜브 — 충주시 공무원 시절 쌓은</a:t>
            </a:r>
            <a:endParaRPr lang="en-US" altLang="ko-KR" sz="1200" dirty="0"/>
          </a:p>
          <a:p>
            <a:r>
              <a:rPr lang="en-US" altLang="ko-KR" sz="1200" dirty="0"/>
              <a:t>       </a:t>
            </a:r>
            <a:r>
              <a:rPr lang="ko-KR" altLang="ko-KR" sz="1200" dirty="0"/>
              <a:t> '</a:t>
            </a:r>
            <a:r>
              <a:rPr lang="ko-KR" altLang="ko-KR" sz="1200" dirty="0" err="1"/>
              <a:t>병맛</a:t>
            </a:r>
            <a:r>
              <a:rPr lang="ko-KR" altLang="ko-KR" sz="1200" dirty="0"/>
              <a:t> 홍보' 스타일 그대로 개인 채널로 → </a:t>
            </a:r>
            <a:endParaRPr lang="en-US" altLang="ko-KR" sz="1200" dirty="0"/>
          </a:p>
          <a:p>
            <a:r>
              <a:rPr lang="en-US" altLang="ko-KR" sz="1200" dirty="0"/>
              <a:t>        </a:t>
            </a:r>
            <a:r>
              <a:rPr lang="ko-KR" altLang="ko-KR" sz="1200" dirty="0"/>
              <a:t>개설 이틀 만에 구독자 100만, 현재 169만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3749040"/>
            <a:ext cx="3749040" cy="502920"/>
          </a:xfrm>
          <a:prstGeom prst="roundRect">
            <a:avLst>
              <a:gd name="adj" fmla="val 14545"/>
            </a:avLst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374904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</a:rPr>
              <a:t>💡  </a:t>
            </a:r>
            <a:r>
              <a:rPr lang="ko-KR" altLang="en-US" sz="1200" dirty="0" err="1">
                <a:solidFill>
                  <a:srgbClr val="1E293B"/>
                </a:solidFill>
              </a:rPr>
              <a:t>청담캔디언니</a:t>
            </a:r>
            <a:r>
              <a:rPr lang="en-US" sz="1200" dirty="0">
                <a:solidFill>
                  <a:srgbClr val="1E293B"/>
                </a:solidFill>
              </a:rPr>
              <a:t> — 60</a:t>
            </a:r>
            <a:r>
              <a:rPr lang="ko-KR" altLang="en-US" sz="1200" dirty="0">
                <a:solidFill>
                  <a:srgbClr val="1E293B"/>
                </a:solidFill>
              </a:rPr>
              <a:t>대에 시작해도 늦지 않는다</a:t>
            </a:r>
            <a:r>
              <a:rPr lang="en-US" altLang="ko-KR" sz="1200" dirty="0">
                <a:solidFill>
                  <a:srgbClr val="1E293B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</a:rPr>
              <a:t>        </a:t>
            </a:r>
            <a:r>
              <a:rPr lang="ko-KR" altLang="en-US" sz="1200" dirty="0">
                <a:solidFill>
                  <a:srgbClr val="1E293B"/>
                </a:solidFill>
              </a:rPr>
              <a:t>자영업자 사업성공 노하우 및 동기부여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54880" y="1508760"/>
            <a:ext cx="4023360" cy="3200400"/>
          </a:xfrm>
          <a:prstGeom prst="roundRect">
            <a:avLst>
              <a:gd name="adj" fmla="val 3429"/>
            </a:avLst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937760" y="164592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D166"/>
                </a:solidFill>
              </a:rPr>
              <a:t>브랜딩 3요소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937760" y="20116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2E8F0"/>
                </a:solidFill>
              </a:rPr>
              <a:t>오늘 이걸 정하고 갑니다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937760" y="2468880"/>
            <a:ext cx="3474720" cy="621792"/>
          </a:xfrm>
          <a:prstGeom prst="roundRect">
            <a:avLst>
              <a:gd name="adj" fmla="val 11765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0F3460">
                <a:alpha val="7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0" y="2487168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🎨  브랜드 색상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029200" y="2761488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8F0"/>
                </a:solidFill>
              </a:rPr>
              <a:t>민트+검정, 베이지+흰색 등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937760" y="3200400"/>
            <a:ext cx="3474720" cy="621792"/>
          </a:xfrm>
          <a:prstGeom prst="roundRect">
            <a:avLst>
              <a:gd name="adj" fmla="val 11765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0F3460">
                <a:alpha val="7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0" y="3218688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✍️  자막 폰트·위치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029200" y="3493008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8F0"/>
                </a:solidFill>
              </a:rPr>
              <a:t>굵은 고딕, </a:t>
            </a:r>
            <a:r>
              <a:rPr lang="en-US" sz="1100" dirty="0" err="1">
                <a:solidFill>
                  <a:srgbClr val="E2E8F0"/>
                </a:solidFill>
              </a:rPr>
              <a:t>화면</a:t>
            </a:r>
            <a:r>
              <a:rPr lang="en-US" sz="1100" dirty="0">
                <a:solidFill>
                  <a:srgbClr val="E2E8F0"/>
                </a:solidFill>
              </a:rPr>
              <a:t> </a:t>
            </a:r>
            <a:r>
              <a:rPr lang="ko-KR" altLang="en-US" sz="1100" dirty="0">
                <a:solidFill>
                  <a:srgbClr val="E2E8F0"/>
                </a:solidFill>
              </a:rPr>
              <a:t>위치 설정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937760" y="3931920"/>
            <a:ext cx="3474720" cy="621792"/>
          </a:xfrm>
          <a:prstGeom prst="roundRect">
            <a:avLst>
              <a:gd name="adj" fmla="val 11765"/>
            </a:avLst>
          </a:prstGeom>
          <a:solidFill>
            <a:srgbClr val="0F3460">
              <a:alpha val="70000"/>
            </a:srgbClr>
          </a:solidFill>
          <a:ln w="12700">
            <a:solidFill>
              <a:srgbClr val="0F3460">
                <a:alpha val="7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0" y="3950208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🎵  오프닝 음악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029200" y="4224528"/>
            <a:ext cx="32918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2E8F0"/>
                </a:solidFill>
              </a:rPr>
              <a:t>항상 같은 음악 3초로 시작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2194560" cy="384048"/>
          </a:xfrm>
          <a:prstGeom prst="roundRect">
            <a:avLst>
              <a:gd name="adj" fmla="val 11905"/>
            </a:avLst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74320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유튜브 쇼츠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</a:rPr>
              <a:t>지금 왜 쇼츠를 해야 하나요?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457200" y="1508760"/>
            <a:ext cx="2606040" cy="2560320"/>
          </a:xfrm>
          <a:prstGeom prst="roundRect">
            <a:avLst>
              <a:gd name="adj" fmla="val 4286"/>
            </a:avLst>
          </a:prstGeom>
          <a:solidFill>
            <a:srgbClr val="FF0000">
              <a:alpha val="92000"/>
            </a:srgbClr>
          </a:solidFill>
          <a:ln w="12700">
            <a:solidFill>
              <a:srgbClr val="FF0000">
                <a:alpha val="92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645920"/>
            <a:ext cx="640080" cy="64008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645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2423160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1A2E"/>
                </a:solidFill>
              </a:rPr>
              <a:t>검색 엔진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" y="2926080"/>
            <a:ext cx="2423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유튜브는 구글 다음으로 큰 </a:t>
            </a:r>
          </a:p>
          <a:p>
            <a:pPr marL="0" indent="0" algn="ctr">
              <a:buNone/>
            </a:pPr>
            <a:r>
              <a:rPr lang="ko-KR" altLang="en-US" sz="1300" dirty="0">
                <a:solidFill>
                  <a:srgbClr val="1E293B"/>
                </a:solidFill>
              </a:rPr>
              <a:t>검</a:t>
            </a:r>
            <a:r>
              <a:rPr lang="en-US" sz="1300" dirty="0" err="1">
                <a:solidFill>
                  <a:srgbClr val="1E293B"/>
                </a:solidFill>
              </a:rPr>
              <a:t>색엔진</a:t>
            </a:r>
            <a:r>
              <a:rPr lang="ko-KR" altLang="en-US" sz="1300" dirty="0">
                <a:solidFill>
                  <a:srgbClr val="1E293B"/>
                </a:solidFill>
              </a:rPr>
              <a:t>으로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올려두면 계속 발견됩니다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91840" y="1508760"/>
            <a:ext cx="2606040" cy="2560320"/>
          </a:xfrm>
          <a:prstGeom prst="roundRect">
            <a:avLst>
              <a:gd name="adj" fmla="val 4286"/>
            </a:avLst>
          </a:prstGeom>
          <a:solidFill>
            <a:srgbClr val="0F3460">
              <a:alpha val="92000"/>
            </a:srgbClr>
          </a:solidFill>
          <a:ln w="12700">
            <a:solidFill>
              <a:srgbClr val="0F3460">
                <a:alpha val="92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474720" y="1645920"/>
            <a:ext cx="640080" cy="640080"/>
          </a:xfrm>
          <a:prstGeom prst="ellipse">
            <a:avLst/>
          </a:prstGeom>
          <a:solidFill>
            <a:srgbClr val="0F3460"/>
          </a:solidFill>
          <a:ln w="12700">
            <a:solidFill>
              <a:srgbClr val="0F346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74720" y="1645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383280" y="2423160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</a:rPr>
              <a:t>알고리즘이 밀어줌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83280" y="2926080"/>
            <a:ext cx="2423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구독자 없어도 OK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chemeClr val="bg1"/>
                </a:solidFill>
              </a:rPr>
              <a:t>좋은 영상은 </a:t>
            </a:r>
            <a:r>
              <a:rPr lang="en-US" sz="1300" dirty="0" err="1">
                <a:solidFill>
                  <a:schemeClr val="bg1"/>
                </a:solidFill>
              </a:rPr>
              <a:t>알고리즘이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1300" dirty="0" err="1">
                <a:solidFill>
                  <a:schemeClr val="bg1"/>
                </a:solidFill>
              </a:rPr>
              <a:t>퍼뜨립니다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26480" y="1508760"/>
            <a:ext cx="2606040" cy="2560320"/>
          </a:xfrm>
          <a:prstGeom prst="roundRect">
            <a:avLst>
              <a:gd name="adj" fmla="val 4286"/>
            </a:avLst>
          </a:prstGeom>
          <a:solidFill>
            <a:srgbClr val="0D9488">
              <a:alpha val="92000"/>
            </a:srgbClr>
          </a:solidFill>
          <a:ln w="12700">
            <a:solidFill>
              <a:srgbClr val="0D9488">
                <a:alpha val="92000"/>
              </a:srgbClr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309360" y="1645920"/>
            <a:ext cx="640080" cy="64008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1645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03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217920" y="2423160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1A2E"/>
                </a:solidFill>
              </a:rPr>
              <a:t>콘텐츠 자산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217920" y="2926080"/>
            <a:ext cx="2423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60초 이내·세로형(9:16)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한 번 만들면 평생 자산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57200" y="4160520"/>
            <a:ext cx="8321040" cy="777240"/>
          </a:xfrm>
          <a:prstGeom prst="roundRect">
            <a:avLst>
              <a:gd name="adj" fmla="val 11765"/>
            </a:avLst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57200" y="4160520"/>
            <a:ext cx="8321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00" b="1" dirty="0">
                <a:solidFill>
                  <a:srgbClr val="E94560"/>
                </a:solidFill>
              </a:rPr>
              <a:t>📱 인스타 </a:t>
            </a:r>
            <a:r>
              <a:rPr lang="en-US" sz="1400" b="1" dirty="0" err="1">
                <a:solidFill>
                  <a:srgbClr val="E94560"/>
                </a:solidFill>
              </a:rPr>
              <a:t>릴스</a:t>
            </a:r>
            <a:r>
              <a:rPr lang="en-US" sz="1400" b="1" dirty="0">
                <a:solidFill>
                  <a:srgbClr val="E94560"/>
                </a:solidFill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</a:rPr>
              <a:t>최대</a:t>
            </a:r>
            <a:r>
              <a:rPr lang="en-US" altLang="ko-KR" sz="1400" b="1" dirty="0">
                <a:solidFill>
                  <a:srgbClr val="FF0000"/>
                </a:solidFill>
              </a:rPr>
              <a:t>3</a:t>
            </a:r>
            <a:r>
              <a:rPr lang="ko-KR" altLang="en-US" sz="1400" b="1" dirty="0">
                <a:solidFill>
                  <a:srgbClr val="FF0000"/>
                </a:solidFill>
              </a:rPr>
              <a:t>분</a:t>
            </a:r>
            <a:r>
              <a:rPr lang="en-US" sz="1400" b="1" dirty="0">
                <a:solidFill>
                  <a:srgbClr val="E94560"/>
                </a:solidFill>
              </a:rPr>
              <a:t> </a:t>
            </a:r>
            <a:r>
              <a:rPr lang="en-US" sz="1400" dirty="0">
                <a:solidFill>
                  <a:srgbClr val="E2E8F0"/>
                </a:solidFill>
              </a:rPr>
              <a:t> | </a:t>
            </a:r>
            <a:r>
              <a:rPr lang="en-US" sz="1400" b="1" dirty="0">
                <a:solidFill>
                  <a:srgbClr val="FF0000"/>
                </a:solidFill>
              </a:rPr>
              <a:t> 🎬 유튜브 </a:t>
            </a:r>
            <a:r>
              <a:rPr lang="en-US" sz="1400" b="1" dirty="0" err="1">
                <a:solidFill>
                  <a:srgbClr val="FF0000"/>
                </a:solidFill>
              </a:rPr>
              <a:t>쇼츠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</a:rPr>
              <a:t>최대</a:t>
            </a:r>
            <a:r>
              <a:rPr lang="en-US" altLang="ko-KR" sz="1400" b="1" dirty="0">
                <a:solidFill>
                  <a:srgbClr val="FF0000"/>
                </a:solidFill>
              </a:rPr>
              <a:t>3</a:t>
            </a:r>
            <a:r>
              <a:rPr lang="ko-KR" altLang="en-US" sz="1400" b="1" dirty="0">
                <a:solidFill>
                  <a:srgbClr val="FF0000"/>
                </a:solidFill>
              </a:rPr>
              <a:t>분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dirty="0">
                <a:solidFill>
                  <a:srgbClr val="E2E8F0"/>
                </a:solidFill>
              </a:rPr>
              <a:t> | </a:t>
            </a:r>
            <a:r>
              <a:rPr lang="en-US" sz="1400" b="1" dirty="0">
                <a:solidFill>
                  <a:srgbClr val="FFD166"/>
                </a:solidFill>
              </a:rPr>
              <a:t> 🎵 틱톡 최대 10분 </a:t>
            </a:r>
            <a:r>
              <a:rPr lang="en-US" sz="1400" dirty="0">
                <a:solidFill>
                  <a:srgbClr val="E2E8F0"/>
                </a:solidFill>
              </a:rPr>
              <a:t> | </a:t>
            </a:r>
            <a:r>
              <a:rPr lang="en-US" sz="1400" b="1" dirty="0">
                <a:solidFill>
                  <a:srgbClr val="06D6A0"/>
                </a:solidFill>
              </a:rPr>
              <a:t> 🔍 네이버 클립 90초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1181</Words>
  <Application>Microsoft Office PowerPoint</Application>
  <PresentationFormat>화면 슬라이드 쇼(16:9)</PresentationFormat>
  <Paragraphs>280</Paragraphs>
  <Slides>17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9" baseType="lpstr"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캡컷과 AI로 완성하는 숏폼 브랜딩</dc:title>
  <dc:subject>PptxGenJS Presentation</dc:subject>
  <dc:creator>PptxGenJS</dc:creator>
  <cp:lastModifiedBy>lee kiseop</cp:lastModifiedBy>
  <cp:revision>2</cp:revision>
  <dcterms:created xsi:type="dcterms:W3CDTF">2026-06-29T06:26:36Z</dcterms:created>
  <dcterms:modified xsi:type="dcterms:W3CDTF">2026-06-29T07:55:36Z</dcterms:modified>
</cp:coreProperties>
</file>